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2" r:id="rId1"/>
    <p:sldMasterId id="2147483665" r:id="rId2"/>
  </p:sldMasterIdLst>
  <p:notesMasterIdLst>
    <p:notesMasterId r:id="rId24"/>
  </p:notesMasterIdLst>
  <p:handoutMasterIdLst>
    <p:handoutMasterId r:id="rId25"/>
  </p:handoutMasterIdLst>
  <p:sldIdLst>
    <p:sldId id="260" r:id="rId3"/>
    <p:sldId id="363" r:id="rId4"/>
    <p:sldId id="377" r:id="rId5"/>
    <p:sldId id="378" r:id="rId6"/>
    <p:sldId id="379" r:id="rId7"/>
    <p:sldId id="375" r:id="rId8"/>
    <p:sldId id="380" r:id="rId9"/>
    <p:sldId id="381" r:id="rId10"/>
    <p:sldId id="371" r:id="rId11"/>
    <p:sldId id="370" r:id="rId12"/>
    <p:sldId id="373" r:id="rId13"/>
    <p:sldId id="382" r:id="rId14"/>
    <p:sldId id="362" r:id="rId15"/>
    <p:sldId id="365" r:id="rId16"/>
    <p:sldId id="366" r:id="rId17"/>
    <p:sldId id="383" r:id="rId18"/>
    <p:sldId id="384" r:id="rId19"/>
    <p:sldId id="364" r:id="rId20"/>
    <p:sldId id="385" r:id="rId21"/>
    <p:sldId id="376" r:id="rId22"/>
    <p:sldId id="368" r:id="rId23"/>
  </p:sldIdLst>
  <p:sldSz cx="10058400" cy="7772400"/>
  <p:notesSz cx="7315200" cy="9601200"/>
  <p:defaultTextStyle>
    <a:defPPr>
      <a:defRPr lang="en-US"/>
    </a:defPPr>
    <a:lvl1pPr marL="0" algn="l" defTabSz="509412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1pPr>
    <a:lvl2pPr marL="509412" algn="l" defTabSz="509412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2pPr>
    <a:lvl3pPr marL="1018824" algn="l" defTabSz="509412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3pPr>
    <a:lvl4pPr marL="1528237" algn="l" defTabSz="509412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4pPr>
    <a:lvl5pPr marL="2037649" algn="l" defTabSz="509412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5pPr>
    <a:lvl6pPr marL="2547061" algn="l" defTabSz="509412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6pPr>
    <a:lvl7pPr marL="3056473" algn="l" defTabSz="509412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7pPr>
    <a:lvl8pPr marL="3565886" algn="l" defTabSz="509412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8pPr>
    <a:lvl9pPr marL="4075298" algn="l" defTabSz="509412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48">
          <p15:clr>
            <a:srgbClr val="A4A3A4"/>
          </p15:clr>
        </p15:guide>
        <p15:guide id="2" pos="316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060"/>
    <a:srgbClr val="CE1B22"/>
    <a:srgbClr val="38668F"/>
    <a:srgbClr val="E6E6E6"/>
    <a:srgbClr val="CCCCCC"/>
    <a:srgbClr val="A2A5AC"/>
    <a:srgbClr val="E16B27"/>
    <a:srgbClr val="43667B"/>
    <a:srgbClr val="FBAF19"/>
    <a:srgbClr val="C2CB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350" autoAdjust="0"/>
    <p:restoredTop sz="95342"/>
  </p:normalViewPr>
  <p:slideViewPr>
    <p:cSldViewPr snapToGrid="0" snapToObjects="1">
      <p:cViewPr varScale="1">
        <p:scale>
          <a:sx n="83" d="100"/>
          <a:sy n="83" d="100"/>
        </p:scale>
        <p:origin x="1315" y="72"/>
      </p:cViewPr>
      <p:guideLst>
        <p:guide orient="horz" pos="2448"/>
        <p:guide pos="3168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3" d="100"/>
          <a:sy n="83" d="100"/>
        </p:scale>
        <p:origin x="1458" y="78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ECE_handoutmaster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91" y="8873268"/>
            <a:ext cx="7315200" cy="741270"/>
          </a:xfrm>
          <a:prstGeom prst="rect">
            <a:avLst/>
          </a:prstGeom>
        </p:spPr>
      </p:pic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169920" cy="480060"/>
          </a:xfrm>
          <a:prstGeom prst="rect">
            <a:avLst/>
          </a:prstGeom>
        </p:spPr>
        <p:txBody>
          <a:bodyPr vert="horz" lIns="95564" tIns="47782" rIns="95564" bIns="47782" rtlCol="0"/>
          <a:lstStyle>
            <a:lvl1pPr algn="l">
              <a:defRPr sz="1300"/>
            </a:lvl1pPr>
          </a:lstStyle>
          <a:p>
            <a:endParaRPr lang="en-US" dirty="0">
              <a:solidFill>
                <a:srgbClr val="142958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9" y="0"/>
            <a:ext cx="3169920" cy="480060"/>
          </a:xfrm>
          <a:prstGeom prst="rect">
            <a:avLst/>
          </a:prstGeom>
        </p:spPr>
        <p:txBody>
          <a:bodyPr vert="horz" lIns="95564" tIns="47782" rIns="95564" bIns="47782" rtlCol="0"/>
          <a:lstStyle>
            <a:lvl1pPr algn="r">
              <a:defRPr sz="1300"/>
            </a:lvl1pPr>
          </a:lstStyle>
          <a:p>
            <a:fld id="{257356FF-FEF1-EF48-BD73-4B95B2E46E83}" type="datetimeFigureOut">
              <a:rPr lang="en-US" smtClean="0">
                <a:solidFill>
                  <a:srgbClr val="F16322"/>
                </a:solidFill>
              </a:rPr>
              <a:pPr/>
              <a:t>2/28/2019</a:t>
            </a:fld>
            <a:endParaRPr lang="en-US" dirty="0">
              <a:solidFill>
                <a:srgbClr val="F16322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908802" y="9334502"/>
            <a:ext cx="404707" cy="265034"/>
          </a:xfrm>
          <a:prstGeom prst="rect">
            <a:avLst/>
          </a:prstGeom>
        </p:spPr>
        <p:txBody>
          <a:bodyPr vert="horz" lIns="95564" tIns="47782" rIns="95564" bIns="47782" rtlCol="0" anchor="b"/>
          <a:lstStyle>
            <a:lvl1pPr algn="r">
              <a:defRPr sz="1300"/>
            </a:lvl1pPr>
          </a:lstStyle>
          <a:p>
            <a:fld id="{D3CEFB91-0E46-0049-83A0-416CE6334971}" type="slidenum">
              <a:rPr lang="en-US" smtClean="0">
                <a:solidFill>
                  <a:schemeClr val="bg1"/>
                </a:solidFill>
                <a:latin typeface="OfficinaSansITCStd Book"/>
                <a:cs typeface="OfficinaSansITCStd Book"/>
              </a:rPr>
              <a:pPr/>
              <a:t>‹#›</a:t>
            </a:fld>
            <a:endParaRPr lang="en-US" dirty="0">
              <a:solidFill>
                <a:schemeClr val="bg1"/>
              </a:solidFill>
              <a:latin typeface="OfficinaSansITCStd Book"/>
              <a:cs typeface="OfficinaSansITCStd Book"/>
            </a:endParaRPr>
          </a:p>
        </p:txBody>
      </p:sp>
    </p:spTree>
    <p:extLst>
      <p:ext uri="{BB962C8B-B14F-4D97-AF65-F5344CB8AC3E}">
        <p14:creationId xmlns:p14="http://schemas.microsoft.com/office/powerpoint/2010/main" val="200488137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169920" cy="480060"/>
          </a:xfrm>
          <a:prstGeom prst="rect">
            <a:avLst/>
          </a:prstGeom>
        </p:spPr>
        <p:txBody>
          <a:bodyPr vert="horz" lIns="95564" tIns="47782" rIns="95564" bIns="47782" rtlCol="0"/>
          <a:lstStyle>
            <a:lvl1pPr algn="l">
              <a:defRPr sz="1300">
                <a:solidFill>
                  <a:srgbClr val="142958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9" y="0"/>
            <a:ext cx="3169920" cy="480060"/>
          </a:xfrm>
          <a:prstGeom prst="rect">
            <a:avLst/>
          </a:prstGeom>
        </p:spPr>
        <p:txBody>
          <a:bodyPr vert="horz" lIns="95564" tIns="47782" rIns="95564" bIns="47782" rtlCol="0"/>
          <a:lstStyle>
            <a:lvl1pPr algn="r">
              <a:defRPr sz="1300">
                <a:solidFill>
                  <a:srgbClr val="F16322"/>
                </a:solidFill>
              </a:defRPr>
            </a:lvl1pPr>
          </a:lstStyle>
          <a:p>
            <a:fld id="{DBF7D493-8EEB-7E45-916B-5FBC49ABC710}" type="datetimeFigureOut">
              <a:rPr lang="en-US" smtClean="0"/>
              <a:pPr/>
              <a:t>2/28/2019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28738" y="719138"/>
            <a:ext cx="4657725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564" tIns="47782" rIns="95564" bIns="47782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1" y="4560571"/>
            <a:ext cx="5852160" cy="4320540"/>
          </a:xfrm>
          <a:prstGeom prst="rect">
            <a:avLst/>
          </a:prstGeom>
        </p:spPr>
        <p:txBody>
          <a:bodyPr vert="horz" lIns="95564" tIns="47782" rIns="95564" bIns="47782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7" descr="ECE_handoutmaster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91" y="8873268"/>
            <a:ext cx="7315200" cy="741270"/>
          </a:xfrm>
          <a:prstGeom prst="rect">
            <a:avLst/>
          </a:prstGeom>
        </p:spPr>
      </p:pic>
      <p:sp>
        <p:nvSpPr>
          <p:cNvPr id="9" name="Slide Number Placeholder 4"/>
          <p:cNvSpPr>
            <a:spLocks noGrp="1"/>
          </p:cNvSpPr>
          <p:nvPr>
            <p:ph type="sldNum" sz="quarter" idx="5"/>
          </p:nvPr>
        </p:nvSpPr>
        <p:spPr>
          <a:xfrm>
            <a:off x="6908802" y="9334502"/>
            <a:ext cx="404707" cy="265034"/>
          </a:xfrm>
          <a:prstGeom prst="rect">
            <a:avLst/>
          </a:prstGeom>
        </p:spPr>
        <p:txBody>
          <a:bodyPr vert="horz" lIns="95564" tIns="47782" rIns="95564" bIns="47782" rtlCol="0" anchor="b"/>
          <a:lstStyle>
            <a:lvl1pPr algn="r">
              <a:defRPr sz="1300"/>
            </a:lvl1pPr>
          </a:lstStyle>
          <a:p>
            <a:fld id="{D3CEFB91-0E46-0049-83A0-416CE6334971}" type="slidenum">
              <a:rPr lang="en-US" smtClean="0">
                <a:solidFill>
                  <a:schemeClr val="bg1"/>
                </a:solidFill>
                <a:latin typeface="OfficinaSansITCStd Book"/>
                <a:cs typeface="OfficinaSansITCStd Book"/>
              </a:rPr>
              <a:pPr/>
              <a:t>‹#›</a:t>
            </a:fld>
            <a:endParaRPr lang="en-US" dirty="0">
              <a:solidFill>
                <a:schemeClr val="bg1"/>
              </a:solidFill>
              <a:latin typeface="OfficinaSansITCStd Book"/>
              <a:cs typeface="OfficinaSansITCStd Book"/>
            </a:endParaRPr>
          </a:p>
        </p:txBody>
      </p:sp>
    </p:spTree>
    <p:extLst>
      <p:ext uri="{BB962C8B-B14F-4D97-AF65-F5344CB8AC3E}">
        <p14:creationId xmlns:p14="http://schemas.microsoft.com/office/powerpoint/2010/main" val="3356410833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509412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1pPr>
    <a:lvl2pPr marL="509412" algn="l" defTabSz="509412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2pPr>
    <a:lvl3pPr marL="1018824" algn="l" defTabSz="509412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3pPr>
    <a:lvl4pPr marL="1528237" algn="l" defTabSz="509412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4pPr>
    <a:lvl5pPr marL="2037649" algn="l" defTabSz="509412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5pPr>
    <a:lvl6pPr marL="2547061" algn="l" defTabSz="509412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3056473" algn="l" defTabSz="509412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565886" algn="l" defTabSz="509412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4075298" algn="l" defTabSz="509412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ECE Main Slide</a:t>
            </a:r>
          </a:p>
        </p:txBody>
      </p:sp>
    </p:spTree>
    <p:extLst>
      <p:ext uri="{BB962C8B-B14F-4D97-AF65-F5344CB8AC3E}">
        <p14:creationId xmlns:p14="http://schemas.microsoft.com/office/powerpoint/2010/main" val="21246325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w/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444500" y="619125"/>
            <a:ext cx="4673600" cy="74295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4000" b="1" baseline="0">
                <a:solidFill>
                  <a:srgbClr val="142958"/>
                </a:solidFill>
                <a:latin typeface="Arial Narrow" panose="020B060602020203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ECE OVERVIEW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44500" y="1387191"/>
            <a:ext cx="4673600" cy="32731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700" baseline="0">
                <a:solidFill>
                  <a:srgbClr val="F16322"/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defRPr>
            </a:lvl1pPr>
          </a:lstStyle>
          <a:p>
            <a:pPr lvl="0"/>
            <a:r>
              <a:rPr lang="en-US" dirty="0"/>
              <a:t>Brad Petersen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444500" y="1620796"/>
            <a:ext cx="4673600" cy="250908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200" b="0" i="0" baseline="0">
                <a:solidFill>
                  <a:srgbClr val="F16322"/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defRPr>
            </a:lvl1pPr>
          </a:lstStyle>
          <a:p>
            <a:pPr lvl="0"/>
            <a:r>
              <a:rPr lang="en-US" dirty="0"/>
              <a:t>Director of Communications</a:t>
            </a:r>
          </a:p>
        </p:txBody>
      </p:sp>
      <p:pic>
        <p:nvPicPr>
          <p:cNvPr id="6" name="Picture 5" descr="Cover_BuildingCrop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323" y="2880073"/>
            <a:ext cx="10100798" cy="1501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4600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Slide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over_BuildingCrop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323" y="2880073"/>
            <a:ext cx="10100798" cy="1501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5923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ondary Slide w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444500" y="619125"/>
            <a:ext cx="4673600" cy="74295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4000" b="1" baseline="0">
                <a:solidFill>
                  <a:srgbClr val="142958"/>
                </a:solidFill>
                <a:latin typeface="Arial Narrow" panose="020B0606020202030204" pitchFamily="34" charset="0"/>
                <a:cs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TITLE OF SLIDE</a:t>
            </a:r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44500" y="1387191"/>
            <a:ext cx="4673600" cy="32731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700" baseline="0">
                <a:solidFill>
                  <a:srgbClr val="F16322"/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defRPr>
            </a:lvl1pPr>
          </a:lstStyle>
          <a:p>
            <a:pPr lvl="0"/>
            <a:r>
              <a:rPr lang="en-US" dirty="0"/>
              <a:t>Subtitle (If Needed)</a:t>
            </a:r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444500" y="2065296"/>
            <a:ext cx="9194800" cy="4602204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000" b="0" i="0" baseline="0">
                <a:solidFill>
                  <a:srgbClr val="002060"/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defRPr>
            </a:lvl1pPr>
          </a:lstStyle>
          <a:p>
            <a:pPr lvl="0"/>
            <a:r>
              <a:rPr lang="en-US" dirty="0"/>
              <a:t>Body Text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E601C83-198A-4725-9EF3-D1327A395BB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83400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ondary Slide w/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444500" y="619125"/>
            <a:ext cx="9245600" cy="74295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 b="1" baseline="0">
                <a:solidFill>
                  <a:srgbClr val="142958"/>
                </a:solidFill>
                <a:latin typeface="+mj-lt"/>
                <a:cs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TITLE OF SLIDE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444500" y="1790700"/>
            <a:ext cx="9245600" cy="4826000"/>
          </a:xfrm>
          <a:prstGeom prst="rect">
            <a:avLst/>
          </a:prstGeom>
        </p:spPr>
        <p:txBody>
          <a:bodyPr vert="horz"/>
          <a:lstStyle>
            <a:lvl1pPr marL="342900" indent="-342900">
              <a:buFont typeface="Wingdings" panose="05000000000000000000" pitchFamily="2" charset="2"/>
              <a:buChar char="§"/>
              <a:defRPr sz="2200" b="0" i="0">
                <a:solidFill>
                  <a:srgbClr val="002060"/>
                </a:solidFill>
                <a:latin typeface="+mn-lt"/>
                <a:ea typeface="Droid Sans" panose="020B0606030804020204" pitchFamily="34" charset="0"/>
                <a:cs typeface="Droid Sans" panose="020B0606030804020204" pitchFamily="34" charset="0"/>
              </a:defRPr>
            </a:lvl1pPr>
            <a:lvl2pPr marL="852312" indent="-342900">
              <a:buFont typeface="Wingdings" panose="05000000000000000000" pitchFamily="2" charset="2"/>
              <a:buChar char="§"/>
              <a:defRPr sz="2200" b="0" i="0">
                <a:solidFill>
                  <a:srgbClr val="002060"/>
                </a:solidFill>
                <a:latin typeface="+mn-lt"/>
                <a:ea typeface="Droid Sans" panose="020B0606030804020204" pitchFamily="34" charset="0"/>
                <a:cs typeface="Droid Sans" panose="020B0606030804020204" pitchFamily="34" charset="0"/>
              </a:defRPr>
            </a:lvl2pPr>
            <a:lvl3pPr marL="1361725" indent="-342900">
              <a:buFont typeface="Wingdings" panose="05000000000000000000" pitchFamily="2" charset="2"/>
              <a:buChar char="§"/>
              <a:defRPr sz="2200" b="0" i="0">
                <a:solidFill>
                  <a:srgbClr val="002060"/>
                </a:solidFill>
                <a:latin typeface="+mn-lt"/>
                <a:ea typeface="Droid Sans" panose="020B0606030804020204" pitchFamily="34" charset="0"/>
                <a:cs typeface="Droid Sans" panose="020B0606030804020204" pitchFamily="34" charset="0"/>
              </a:defRPr>
            </a:lvl3pPr>
            <a:lvl4pPr marL="1871137" indent="-342900">
              <a:buFont typeface="Wingdings" panose="05000000000000000000" pitchFamily="2" charset="2"/>
              <a:buChar char="§"/>
              <a:defRPr sz="2200" b="0" i="0">
                <a:solidFill>
                  <a:srgbClr val="002060"/>
                </a:solidFill>
                <a:latin typeface="+mn-lt"/>
                <a:ea typeface="Droid Sans" panose="020B0606030804020204" pitchFamily="34" charset="0"/>
                <a:cs typeface="Droid Sans" panose="020B0606030804020204" pitchFamily="34" charset="0"/>
              </a:defRPr>
            </a:lvl4pPr>
            <a:lvl5pPr marL="2380549" indent="-342900">
              <a:buFont typeface="Wingdings" panose="05000000000000000000" pitchFamily="2" charset="2"/>
              <a:buChar char="§"/>
              <a:defRPr sz="2200" b="0" i="0">
                <a:solidFill>
                  <a:srgbClr val="002060"/>
                </a:solidFill>
                <a:latin typeface="+mn-lt"/>
                <a:ea typeface="Droid Sans" panose="020B0606030804020204" pitchFamily="34" charset="0"/>
                <a:cs typeface="Droid Sans" panose="020B06060308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377463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ondary Slide w/Text &amp; Me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444500" y="619125"/>
            <a:ext cx="4673600" cy="74295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4000" b="1" baseline="0">
                <a:solidFill>
                  <a:srgbClr val="002060"/>
                </a:solidFill>
                <a:latin typeface="Arial Narrow" panose="020B0606020202030204" pitchFamily="34" charset="0"/>
                <a:cs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TITLE OF SLIDE</a:t>
            </a:r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44500" y="1387191"/>
            <a:ext cx="4673600" cy="32731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700" baseline="0">
                <a:solidFill>
                  <a:srgbClr val="F16322"/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defRPr>
            </a:lvl1pPr>
          </a:lstStyle>
          <a:p>
            <a:pPr lvl="0"/>
            <a:r>
              <a:rPr lang="en-US" dirty="0"/>
              <a:t>Subtitle (If Needed)</a:t>
            </a:r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444500" y="2065296"/>
            <a:ext cx="5956300" cy="4602204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400" b="0" i="0" baseline="0">
                <a:solidFill>
                  <a:srgbClr val="002060"/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defRPr>
            </a:lvl1pPr>
          </a:lstStyle>
          <a:p>
            <a:pPr lvl="0"/>
            <a:r>
              <a:rPr lang="en-US" dirty="0"/>
              <a:t>Body Text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 hasCustomPrompt="1"/>
          </p:nvPr>
        </p:nvSpPr>
        <p:spPr>
          <a:xfrm>
            <a:off x="6642100" y="2065296"/>
            <a:ext cx="2962448" cy="4602204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aseline="0"/>
            </a:lvl1pPr>
          </a:lstStyle>
          <a:p>
            <a:pPr lvl="0"/>
            <a:r>
              <a:rPr lang="en-US" dirty="0"/>
              <a:t>Click proper below image </a:t>
            </a:r>
          </a:p>
          <a:p>
            <a:pPr lvl="0"/>
            <a:r>
              <a:rPr lang="en-US" dirty="0"/>
              <a:t>to insert media</a:t>
            </a:r>
          </a:p>
        </p:txBody>
      </p:sp>
    </p:spTree>
    <p:extLst>
      <p:ext uri="{BB962C8B-B14F-4D97-AF65-F5344CB8AC3E}">
        <p14:creationId xmlns:p14="http://schemas.microsoft.com/office/powerpoint/2010/main" val="35316663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ondary Slide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653220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jpeg"/><Relationship Id="rId5" Type="http://schemas.openxmlformats.org/officeDocument/2006/relationships/image" Target="../media/image2.emf"/><Relationship Id="rId4" Type="http://schemas.openxmlformats.org/officeDocument/2006/relationships/image" Target="../media/image1.emf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emf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aster_bluesidebar.eps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7400"/>
            <a:ext cx="101600" cy="1041400"/>
          </a:xfrm>
          <a:prstGeom prst="rect">
            <a:avLst/>
          </a:prstGeom>
        </p:spPr>
      </p:pic>
      <p:pic>
        <p:nvPicPr>
          <p:cNvPr id="5" name="Picture 4" descr="master_bottom2.eps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19600"/>
            <a:ext cx="10058400" cy="3352800"/>
          </a:xfrm>
          <a:prstGeom prst="rect">
            <a:avLst/>
          </a:prstGeom>
        </p:spPr>
      </p:pic>
      <p:pic>
        <p:nvPicPr>
          <p:cNvPr id="6" name="Picture 5" descr="Cover_BuildingCrop.jpg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323" y="2880073"/>
            <a:ext cx="10100798" cy="1501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756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7" r:id="rId2"/>
  </p:sldLayoutIdLst>
  <p:hf hdr="0" ftr="0" dt="0"/>
  <p:txStyles>
    <p:titleStyle>
      <a:lvl1pPr algn="ctr" defTabSz="509412" rtl="0" eaLnBrk="1" latinLnBrk="0" hangingPunct="1">
        <a:spcBef>
          <a:spcPct val="0"/>
        </a:spcBef>
        <a:buNone/>
        <a:defRPr sz="4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82059" indent="-382059" algn="l" defTabSz="509412" rtl="0" eaLnBrk="1" latinLnBrk="0" hangingPunct="1">
        <a:spcBef>
          <a:spcPct val="20000"/>
        </a:spcBef>
        <a:buFont typeface="Arial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827795" indent="-318383" algn="l" defTabSz="509412" rtl="0" eaLnBrk="1" latinLnBrk="0" hangingPunct="1">
        <a:spcBef>
          <a:spcPct val="20000"/>
        </a:spcBef>
        <a:buFont typeface="Arial"/>
        <a:buChar char="–"/>
        <a:defRPr sz="3100" kern="1200">
          <a:solidFill>
            <a:schemeClr val="tx1"/>
          </a:solidFill>
          <a:latin typeface="+mn-lt"/>
          <a:ea typeface="+mn-ea"/>
          <a:cs typeface="+mn-cs"/>
        </a:defRPr>
      </a:lvl2pPr>
      <a:lvl3pPr marL="1273531" indent="-254706" algn="l" defTabSz="509412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1782943" indent="-254706" algn="l" defTabSz="509412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292355" indent="-254706" algn="l" defTabSz="509412" rtl="0" eaLnBrk="1" latinLnBrk="0" hangingPunct="1">
        <a:spcBef>
          <a:spcPct val="20000"/>
        </a:spcBef>
        <a:buFont typeface="Arial"/>
        <a:buChar char="»"/>
        <a:defRPr sz="2200" kern="1200">
          <a:solidFill>
            <a:schemeClr val="tx1"/>
          </a:solidFill>
          <a:latin typeface="+mn-lt"/>
          <a:ea typeface="+mn-ea"/>
          <a:cs typeface="+mn-cs"/>
        </a:defRPr>
      </a:lvl5pPr>
      <a:lvl6pPr marL="2801767" indent="-254706" algn="l" defTabSz="509412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311180" indent="-254706" algn="l" defTabSz="509412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820592" indent="-254706" algn="l" defTabSz="509412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330004" indent="-254706" algn="l" defTabSz="509412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094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9412" algn="l" defTabSz="5094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18824" algn="l" defTabSz="5094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28237" algn="l" defTabSz="5094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37649" algn="l" defTabSz="5094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47061" algn="l" defTabSz="5094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56473" algn="l" defTabSz="5094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565886" algn="l" defTabSz="5094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075298" algn="l" defTabSz="5094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nd_bottom.eps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985000"/>
            <a:ext cx="10058400" cy="8001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7739063" y="6696075"/>
            <a:ext cx="2262187" cy="4143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601C83-198A-4725-9EF3-D1327A395B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3280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66" r:id="rId2"/>
    <p:sldLayoutId id="2147483669" r:id="rId3"/>
    <p:sldLayoutId id="2147483668" r:id="rId4"/>
  </p:sldLayoutIdLst>
  <p:hf hdr="0" ftr="0" dt="0"/>
  <p:txStyles>
    <p:titleStyle>
      <a:lvl1pPr algn="ctr" defTabSz="509412" rtl="0" eaLnBrk="1" latinLnBrk="0" hangingPunct="1">
        <a:spcBef>
          <a:spcPct val="0"/>
        </a:spcBef>
        <a:buNone/>
        <a:defRPr sz="4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82059" indent="-382059" algn="l" defTabSz="509412" rtl="0" eaLnBrk="1" latinLnBrk="0" hangingPunct="1">
        <a:spcBef>
          <a:spcPct val="20000"/>
        </a:spcBef>
        <a:buFont typeface="Arial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827795" indent="-318383" algn="l" defTabSz="509412" rtl="0" eaLnBrk="1" latinLnBrk="0" hangingPunct="1">
        <a:spcBef>
          <a:spcPct val="20000"/>
        </a:spcBef>
        <a:buFont typeface="Arial"/>
        <a:buChar char="–"/>
        <a:defRPr sz="3100" kern="1200">
          <a:solidFill>
            <a:schemeClr val="tx1"/>
          </a:solidFill>
          <a:latin typeface="+mn-lt"/>
          <a:ea typeface="+mn-ea"/>
          <a:cs typeface="+mn-cs"/>
        </a:defRPr>
      </a:lvl2pPr>
      <a:lvl3pPr marL="1273531" indent="-254706" algn="l" defTabSz="509412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1782943" indent="-254706" algn="l" defTabSz="509412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292355" indent="-254706" algn="l" defTabSz="509412" rtl="0" eaLnBrk="1" latinLnBrk="0" hangingPunct="1">
        <a:spcBef>
          <a:spcPct val="20000"/>
        </a:spcBef>
        <a:buFont typeface="Arial"/>
        <a:buChar char="»"/>
        <a:defRPr sz="2200" kern="1200">
          <a:solidFill>
            <a:schemeClr val="tx1"/>
          </a:solidFill>
          <a:latin typeface="+mn-lt"/>
          <a:ea typeface="+mn-ea"/>
          <a:cs typeface="+mn-cs"/>
        </a:defRPr>
      </a:lvl5pPr>
      <a:lvl6pPr marL="2801767" indent="-254706" algn="l" defTabSz="509412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311180" indent="-254706" algn="l" defTabSz="509412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820592" indent="-254706" algn="l" defTabSz="509412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330004" indent="-254706" algn="l" defTabSz="509412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094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9412" algn="l" defTabSz="5094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18824" algn="l" defTabSz="5094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28237" algn="l" defTabSz="5094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37649" algn="l" defTabSz="5094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47061" algn="l" defTabSz="5094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56473" algn="l" defTabSz="5094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565886" algn="l" defTabSz="5094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075298" algn="l" defTabSz="5094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hyperlink" Target="http://visualgo.net/sorting" TargetMode="Externa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 txBox="1">
            <a:spLocks/>
          </p:cNvSpPr>
          <p:nvPr/>
        </p:nvSpPr>
        <p:spPr>
          <a:xfrm>
            <a:off x="444499" y="619125"/>
            <a:ext cx="9156701" cy="742950"/>
          </a:xfrm>
          <a:prstGeom prst="rect">
            <a:avLst/>
          </a:prstGeom>
        </p:spPr>
        <p:txBody>
          <a:bodyPr vert="horz"/>
          <a:lstStyle>
            <a:lvl1pPr marL="0" indent="0" algn="l" defTabSz="509412" rtl="0" eaLnBrk="1" latinLnBrk="0" hangingPunct="1">
              <a:spcBef>
                <a:spcPct val="20000"/>
              </a:spcBef>
              <a:buFont typeface="Arial"/>
              <a:buNone/>
              <a:defRPr sz="4000" kern="1200" baseline="0">
                <a:solidFill>
                  <a:srgbClr val="142958"/>
                </a:solidFill>
                <a:latin typeface="Vinyl OT Regular"/>
                <a:ea typeface="+mn-ea"/>
                <a:cs typeface="Vinyl OT Regular"/>
              </a:defRPr>
            </a:lvl1pPr>
            <a:lvl2pPr marL="827795" indent="-318383" algn="l" defTabSz="509412" rtl="0" eaLnBrk="1" latinLnBrk="0" hangingPunct="1">
              <a:spcBef>
                <a:spcPct val="20000"/>
              </a:spcBef>
              <a:buFont typeface="Arial"/>
              <a:buChar char="–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3531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82943" indent="-254706" algn="l" defTabSz="509412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92355" indent="-254706" algn="l" defTabSz="509412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01767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11180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20592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30004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b="1" dirty="0">
                <a:latin typeface="+mj-lt"/>
                <a:cs typeface="Arial Narrow"/>
              </a:rPr>
              <a:t>ECE 220 Computer Systems &amp; Programming</a:t>
            </a:r>
          </a:p>
        </p:txBody>
      </p:sp>
      <p:sp>
        <p:nvSpPr>
          <p:cNvPr id="9" name="Text Placeholder 4"/>
          <p:cNvSpPr txBox="1">
            <a:spLocks/>
          </p:cNvSpPr>
          <p:nvPr/>
        </p:nvSpPr>
        <p:spPr>
          <a:xfrm>
            <a:off x="444500" y="1303623"/>
            <a:ext cx="4673600" cy="327310"/>
          </a:xfrm>
          <a:prstGeom prst="rect">
            <a:avLst/>
          </a:prstGeom>
        </p:spPr>
        <p:txBody>
          <a:bodyPr vert="horz"/>
          <a:lstStyle>
            <a:lvl1pPr marL="0" indent="0" algn="l" defTabSz="509412" rtl="0" eaLnBrk="1" latinLnBrk="0" hangingPunct="1">
              <a:spcBef>
                <a:spcPct val="20000"/>
              </a:spcBef>
              <a:buFont typeface="Arial"/>
              <a:buNone/>
              <a:defRPr sz="1700" kern="1200" baseline="0">
                <a:solidFill>
                  <a:srgbClr val="F16322"/>
                </a:solidFill>
                <a:latin typeface="OfficinaSansITCStd Bold"/>
                <a:ea typeface="+mn-ea"/>
                <a:cs typeface="OfficinaSansITCStd Bold"/>
              </a:defRPr>
            </a:lvl1pPr>
            <a:lvl2pPr marL="827795" indent="-318383" algn="l" defTabSz="509412" rtl="0" eaLnBrk="1" latinLnBrk="0" hangingPunct="1">
              <a:spcBef>
                <a:spcPct val="20000"/>
              </a:spcBef>
              <a:buFont typeface="Arial"/>
              <a:buChar char="–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3531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82943" indent="-254706" algn="l" defTabSz="509412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92355" indent="-254706" algn="l" defTabSz="509412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01767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11180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20592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30004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b="1" dirty="0">
              <a:latin typeface="Droid Sans Pro"/>
              <a:cs typeface="Droid Sans Pro"/>
            </a:endParaRPr>
          </a:p>
        </p:txBody>
      </p:sp>
      <p:sp>
        <p:nvSpPr>
          <p:cNvPr id="10" name="Text Placeholder 7"/>
          <p:cNvSpPr txBox="1">
            <a:spLocks/>
          </p:cNvSpPr>
          <p:nvPr/>
        </p:nvSpPr>
        <p:spPr>
          <a:xfrm>
            <a:off x="444500" y="1471914"/>
            <a:ext cx="9017000" cy="359835"/>
          </a:xfrm>
          <a:prstGeom prst="rect">
            <a:avLst/>
          </a:prstGeom>
        </p:spPr>
        <p:txBody>
          <a:bodyPr vert="horz"/>
          <a:lstStyle>
            <a:lvl1pPr marL="0" indent="0" algn="l" defTabSz="509412" rtl="0" eaLnBrk="1" latinLnBrk="0" hangingPunct="1">
              <a:spcBef>
                <a:spcPct val="20000"/>
              </a:spcBef>
              <a:buFont typeface="Arial"/>
              <a:buNone/>
              <a:defRPr sz="1200" b="0" i="0" kern="1200" baseline="0">
                <a:solidFill>
                  <a:srgbClr val="F16322"/>
                </a:solidFill>
                <a:latin typeface="OfficinaSansITCStd Book"/>
                <a:ea typeface="+mn-ea"/>
                <a:cs typeface="OfficinaSansITCStd Book"/>
              </a:defRPr>
            </a:lvl1pPr>
            <a:lvl2pPr marL="827795" indent="-318383" algn="l" defTabSz="509412" rtl="0" eaLnBrk="1" latinLnBrk="0" hangingPunct="1">
              <a:spcBef>
                <a:spcPct val="20000"/>
              </a:spcBef>
              <a:buFont typeface="Arial"/>
              <a:buChar char="–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3531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82943" indent="-254706" algn="l" defTabSz="509412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92355" indent="-254706" algn="l" defTabSz="509412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01767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11180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20592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30004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b="1" dirty="0">
              <a:latin typeface="+mn-lt"/>
            </a:endParaRPr>
          </a:p>
          <a:p>
            <a:r>
              <a:rPr lang="en-US" sz="2400" b="1" dirty="0">
                <a:latin typeface="+mn-lt"/>
              </a:rPr>
              <a:t>Lecture 13 – Problem Solving with Pointers and Arrays</a:t>
            </a:r>
          </a:p>
          <a:p>
            <a:r>
              <a:rPr lang="en-US" sz="2400" b="1" dirty="0">
                <a:latin typeface="+mn-lt"/>
              </a:rPr>
              <a:t>February 28, 2019</a:t>
            </a:r>
          </a:p>
        </p:txBody>
      </p:sp>
      <p:pic>
        <p:nvPicPr>
          <p:cNvPr id="5" name="Picture 4" descr="Cover_BuildingCrop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323" y="2880073"/>
            <a:ext cx="10100798" cy="1501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9481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647865" y="6614042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5" name="Text Placeholder 1"/>
          <p:cNvSpPr txBox="1">
            <a:spLocks/>
          </p:cNvSpPr>
          <p:nvPr/>
        </p:nvSpPr>
        <p:spPr>
          <a:xfrm rot="5400000" flipV="1">
            <a:off x="-2995617" y="3382118"/>
            <a:ext cx="7127274" cy="363039"/>
          </a:xfrm>
          <a:prstGeom prst="rect">
            <a:avLst/>
          </a:prstGeom>
        </p:spPr>
        <p:txBody>
          <a:bodyPr vert="horz"/>
          <a:lstStyle>
            <a:lvl1pPr marL="0" indent="0" algn="l" defTabSz="509412" rtl="0" eaLnBrk="1" latinLnBrk="0" hangingPunct="1">
              <a:spcBef>
                <a:spcPct val="20000"/>
              </a:spcBef>
              <a:buFont typeface="Arial"/>
              <a:buNone/>
              <a:defRPr sz="3200" b="1" kern="1200" baseline="0">
                <a:solidFill>
                  <a:srgbClr val="142958"/>
                </a:solidFill>
                <a:latin typeface="+mj-lt"/>
                <a:ea typeface="+mn-ea"/>
                <a:cs typeface="Arial Narrow" panose="020B0606020202030204" pitchFamily="34" charset="0"/>
              </a:defRPr>
            </a:lvl1pPr>
            <a:lvl2pPr marL="827795" indent="-318383" algn="l" defTabSz="509412" rtl="0" eaLnBrk="1" latinLnBrk="0" hangingPunct="1">
              <a:spcBef>
                <a:spcPct val="20000"/>
              </a:spcBef>
              <a:buFont typeface="Arial"/>
              <a:buChar char="–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3531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82943" indent="-254706" algn="l" defTabSz="509412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92355" indent="-254706" algn="l" defTabSz="509412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01767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11180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20592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30004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2400" dirty="0"/>
              <a:t>Exercise:</a:t>
            </a:r>
          </a:p>
          <a:p>
            <a:pPr algn="r"/>
            <a:r>
              <a:rPr lang="en-US" sz="2400" dirty="0"/>
              <a:t> Implement a function that transpose an </a:t>
            </a:r>
            <a:r>
              <a:rPr lang="en-US" sz="2400" dirty="0">
                <a:solidFill>
                  <a:srgbClr val="FF0000"/>
                </a:solidFill>
              </a:rPr>
              <a:t>n x m </a:t>
            </a:r>
            <a:r>
              <a:rPr lang="en-US" sz="2400" dirty="0"/>
              <a:t>matrix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979787B-A90F-425E-9251-0DAE4DB88D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8449" y="0"/>
            <a:ext cx="7629951" cy="777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5961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444500" y="774700"/>
            <a:ext cx="9245600" cy="5715000"/>
          </a:xfrm>
        </p:spPr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#define ROW 2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#define COL 5</a:t>
            </a:r>
          </a:p>
          <a:p>
            <a:pPr marL="0" indent="0">
              <a:buNone/>
            </a:pP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void transpose2(</a:t>
            </a:r>
            <a:r>
              <a:rPr lang="en-US" sz="1800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 *</a:t>
            </a:r>
            <a:r>
              <a:rPr lang="en-US" sz="1800" dirty="0" err="1">
                <a:latin typeface="Courier" charset="0"/>
                <a:ea typeface="Courier" charset="0"/>
                <a:cs typeface="Courier" charset="0"/>
              </a:rPr>
              <a:t>in_matrix</a:t>
            </a: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sz="1800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 *</a:t>
            </a:r>
            <a:r>
              <a:rPr lang="en-US" sz="1800" dirty="0" err="1">
                <a:latin typeface="Courier" charset="0"/>
                <a:ea typeface="Courier" charset="0"/>
                <a:cs typeface="Courier" charset="0"/>
              </a:rPr>
              <a:t>out_matrix</a:t>
            </a: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){</a:t>
            </a:r>
          </a:p>
          <a:p>
            <a:pPr marL="0" indent="0">
              <a:buNone/>
            </a:pPr>
            <a:endParaRPr lang="en-US" sz="1800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1800" b="1" dirty="0">
                <a:latin typeface="Courier" charset="0"/>
                <a:ea typeface="Courier" charset="0"/>
                <a:cs typeface="Courier" charset="0"/>
              </a:rPr>
              <a:t>Solution:</a:t>
            </a:r>
          </a:p>
          <a:p>
            <a:pPr marL="0" indent="0">
              <a:buNone/>
            </a:pPr>
            <a:endParaRPr lang="en-US" sz="1800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endParaRPr lang="en-US" sz="1800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endParaRPr lang="en-US" sz="1800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endParaRPr lang="en-US" sz="1800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endParaRPr lang="en-US" sz="1800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endParaRPr lang="en-US" sz="1800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endParaRPr lang="en-US" sz="1800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endParaRPr lang="en-US" sz="1800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endParaRPr lang="en-US" sz="1800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endParaRPr lang="en-US" sz="1800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endParaRPr lang="en-US" sz="1800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647865" y="6614042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23865C7-A09E-494A-9433-1BC83A7902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954" y="2679959"/>
            <a:ext cx="8153400" cy="258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579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444500" y="769541"/>
            <a:ext cx="9245600" cy="5445125"/>
          </a:xfrm>
        </p:spPr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#define ROW 2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#define COL 5</a:t>
            </a:r>
          </a:p>
          <a:p>
            <a:pPr marL="0" indent="0">
              <a:buNone/>
            </a:pP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void transpose(</a:t>
            </a:r>
            <a:r>
              <a:rPr lang="en-US" sz="1800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800" dirty="0" err="1">
                <a:latin typeface="Courier" charset="0"/>
                <a:ea typeface="Courier" charset="0"/>
                <a:cs typeface="Courier" charset="0"/>
              </a:rPr>
              <a:t>in_matrix</a:t>
            </a: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[ROW][COL], </a:t>
            </a:r>
            <a:r>
              <a:rPr lang="en-US" sz="1800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800" dirty="0" err="1">
                <a:latin typeface="Courier" charset="0"/>
                <a:ea typeface="Courier" charset="0"/>
                <a:cs typeface="Courier" charset="0"/>
              </a:rPr>
              <a:t>out_matrix</a:t>
            </a: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[COL][ROW]){</a:t>
            </a:r>
          </a:p>
          <a:p>
            <a:pPr marL="0" indent="0">
              <a:buNone/>
            </a:pPr>
            <a:endParaRPr lang="en-US" sz="1800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Simpler Solution:</a:t>
            </a:r>
          </a:p>
          <a:p>
            <a:pPr marL="0" indent="0">
              <a:buNone/>
            </a:pPr>
            <a:endParaRPr lang="en-US" sz="1800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endParaRPr lang="en-US" sz="1800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endParaRPr lang="en-US" sz="1800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endParaRPr lang="en-US" sz="1800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endParaRPr lang="en-US" sz="1800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endParaRPr lang="en-US" sz="1800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endParaRPr lang="en-US" sz="1800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endParaRPr lang="en-US" sz="1800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endParaRPr lang="en-US" sz="1800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647865" y="6614042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5" name="Text Placeholder 1"/>
          <p:cNvSpPr txBox="1">
            <a:spLocks/>
          </p:cNvSpPr>
          <p:nvPr/>
        </p:nvSpPr>
        <p:spPr>
          <a:xfrm>
            <a:off x="222827" y="27994"/>
            <a:ext cx="9245600" cy="742950"/>
          </a:xfrm>
          <a:prstGeom prst="rect">
            <a:avLst/>
          </a:prstGeom>
        </p:spPr>
        <p:txBody>
          <a:bodyPr vert="horz"/>
          <a:lstStyle>
            <a:lvl1pPr marL="0" indent="0" algn="l" defTabSz="509412" rtl="0" eaLnBrk="1" latinLnBrk="0" hangingPunct="1">
              <a:spcBef>
                <a:spcPct val="20000"/>
              </a:spcBef>
              <a:buFont typeface="Arial"/>
              <a:buNone/>
              <a:defRPr sz="3200" b="1" kern="1200" baseline="0">
                <a:solidFill>
                  <a:srgbClr val="142958"/>
                </a:solidFill>
                <a:latin typeface="+mj-lt"/>
                <a:ea typeface="+mn-ea"/>
                <a:cs typeface="Arial Narrow" panose="020B0606020202030204" pitchFamily="34" charset="0"/>
              </a:defRPr>
            </a:lvl1pPr>
            <a:lvl2pPr marL="827795" indent="-318383" algn="l" defTabSz="509412" rtl="0" eaLnBrk="1" latinLnBrk="0" hangingPunct="1">
              <a:spcBef>
                <a:spcPct val="20000"/>
              </a:spcBef>
              <a:buFont typeface="Arial"/>
              <a:buChar char="–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3531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82943" indent="-254706" algn="l" defTabSz="509412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92355" indent="-254706" algn="l" defTabSz="509412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01767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11180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20592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30004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Exercise: implement a function that transpose an n x n matrix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D95139D-E9BA-4DC8-8101-74357E9B57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2" y="2549762"/>
            <a:ext cx="10058400" cy="25763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3B81DDA-2D33-4B2F-BA1C-76E05053F1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4628" y="5203620"/>
            <a:ext cx="8115300" cy="25622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A60DEE4-1A83-46B5-81DF-1C82F94E0E22}"/>
              </a:ext>
            </a:extLst>
          </p:cNvPr>
          <p:cNvSpPr txBox="1"/>
          <p:nvPr/>
        </p:nvSpPr>
        <p:spPr>
          <a:xfrm>
            <a:off x="0" y="6214666"/>
            <a:ext cx="18565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Print Function:</a:t>
            </a:r>
          </a:p>
        </p:txBody>
      </p:sp>
    </p:spTree>
    <p:extLst>
      <p:ext uri="{BB962C8B-B14F-4D97-AF65-F5344CB8AC3E}">
        <p14:creationId xmlns:p14="http://schemas.microsoft.com/office/powerpoint/2010/main" val="688057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1. Pointer Array &amp; Pointer to an Array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a[4];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b[5];</a:t>
            </a:r>
          </a:p>
          <a:p>
            <a:pPr marL="0" indent="0" defTabSz="914400">
              <a:spcBef>
                <a:spcPts val="0"/>
              </a:spcBef>
              <a:buNone/>
              <a:defRPr/>
            </a:pP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*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ptr_array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[2];</a:t>
            </a:r>
          </a:p>
          <a:p>
            <a:pPr marL="0" lvl="0" indent="0" defTabSz="914400">
              <a:spcBef>
                <a:spcPts val="0"/>
              </a:spcBef>
              <a:buNone/>
              <a:defRPr/>
            </a:pP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ptr_array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[0] = &amp;a[0]; /*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ptr_array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[0] = a; */</a:t>
            </a:r>
          </a:p>
          <a:p>
            <a:pPr marL="0" lvl="0" indent="0" defTabSz="914400">
              <a:spcBef>
                <a:spcPts val="0"/>
              </a:spcBef>
              <a:buNone/>
              <a:defRPr/>
            </a:pP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ptr_array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[1] = &amp;b[0];	/*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ptr_array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[1] = b; */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or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a[4];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b[5];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*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ptr_array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[2] = {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a,b</a:t>
            </a:r>
            <a:r>
              <a:rPr lang="en-US">
                <a:latin typeface="Courier" charset="0"/>
                <a:ea typeface="Courier" charset="0"/>
                <a:cs typeface="Courier" charset="0"/>
              </a:rPr>
              <a:t>};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647865" y="6614042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1263769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0850" y="4042293"/>
            <a:ext cx="6478508" cy="2926080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2. Search Algorithms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444500" y="1460500"/>
            <a:ext cx="9245600" cy="4826000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Linear Search</a:t>
            </a:r>
            <a:r>
              <a:rPr lang="en-US" dirty="0"/>
              <a:t>: search from the beginning of the array until item is found</a:t>
            </a:r>
          </a:p>
          <a:p>
            <a:pPr marL="0" indent="0">
              <a:buNone/>
            </a:pPr>
            <a:endParaRPr lang="en-US" sz="1100" dirty="0"/>
          </a:p>
          <a:p>
            <a:pPr marL="0" indent="0">
              <a:buNone/>
            </a:pPr>
            <a:r>
              <a:rPr lang="en-US" b="1" dirty="0"/>
              <a:t>Binary Search</a:t>
            </a:r>
            <a:r>
              <a:rPr lang="en-US" dirty="0"/>
              <a:t>: (for </a:t>
            </a:r>
            <a:r>
              <a:rPr lang="en-US" b="1" i="1" u="sng" dirty="0">
                <a:solidFill>
                  <a:srgbClr val="C00000"/>
                </a:solidFill>
              </a:rPr>
              <a:t>sorted</a:t>
            </a:r>
            <a:r>
              <a:rPr lang="en-US" dirty="0"/>
              <a:t> array) </a:t>
            </a:r>
          </a:p>
          <a:p>
            <a:pPr marL="0" indent="0">
              <a:buNone/>
            </a:pPr>
            <a:r>
              <a:rPr lang="en-US" dirty="0"/>
              <a:t>			   1) find the middle of the array and check if it’s the search item; </a:t>
            </a:r>
          </a:p>
          <a:p>
            <a:pPr marL="0" indent="0">
              <a:buNone/>
            </a:pPr>
            <a:r>
              <a:rPr lang="en-US" dirty="0"/>
              <a:t>			   2) search the first half if the search item is smaller than the 					center item, else search the second half; </a:t>
            </a:r>
          </a:p>
          <a:p>
            <a:pPr marL="0" indent="0">
              <a:buNone/>
            </a:pPr>
            <a:r>
              <a:rPr lang="en-US" dirty="0"/>
              <a:t>			   3) repeat step 1 &amp; 2 until search item is found.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647865" y="6626742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9238956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44500" y="276225"/>
            <a:ext cx="9245600" cy="742950"/>
          </a:xfrm>
        </p:spPr>
        <p:txBody>
          <a:bodyPr/>
          <a:lstStyle/>
          <a:p>
            <a:r>
              <a:rPr lang="en-US" sz="2000" dirty="0"/>
              <a:t>Exercise: implement a function that performs binary search </a:t>
            </a:r>
          </a:p>
          <a:p>
            <a:r>
              <a:rPr lang="en-US" sz="1800" b="0" dirty="0"/>
              <a:t>This function takes two arguments: a pointer to the sorted array and the search item. If the search item is found, the function returns its index in the array. Otherwise, it returns -1.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444500" y="1384300"/>
            <a:ext cx="9245600" cy="5422900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#define SIZE 8</a:t>
            </a:r>
          </a:p>
          <a:p>
            <a:pPr marL="0" indent="0">
              <a:buNone/>
            </a:pPr>
            <a:r>
              <a:rPr lang="en-US" sz="1800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800" dirty="0" err="1">
                <a:latin typeface="Courier" charset="0"/>
                <a:ea typeface="Courier" charset="0"/>
                <a:cs typeface="Courier" charset="0"/>
              </a:rPr>
              <a:t>binary_search</a:t>
            </a: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1800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 array[], </a:t>
            </a:r>
            <a:r>
              <a:rPr lang="en-US" sz="1800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 item)</a:t>
            </a:r>
          </a:p>
          <a:p>
            <a:pPr marL="0" indent="0">
              <a:buNone/>
            </a:pP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{</a:t>
            </a:r>
          </a:p>
          <a:p>
            <a:pPr marL="0" indent="0">
              <a:buNone/>
            </a:pPr>
            <a:endParaRPr lang="en-US" sz="1800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endParaRPr lang="en-US" sz="1800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endParaRPr lang="en-US" sz="1800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endParaRPr lang="en-US" sz="1800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endParaRPr lang="en-US" sz="1800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endParaRPr lang="en-US" sz="1800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endParaRPr lang="en-US" sz="1800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endParaRPr lang="en-US" sz="1800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endParaRPr lang="en-US" sz="1800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endParaRPr lang="en-US" sz="1800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endParaRPr lang="en-US" sz="1800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endParaRPr lang="en-US" sz="1800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endParaRPr lang="en-US" sz="1800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}</a:t>
            </a:r>
          </a:p>
          <a:p>
            <a:pPr marL="0" indent="0" defTabSz="914400">
              <a:spcBef>
                <a:spcPts val="0"/>
              </a:spcBef>
              <a:buNone/>
            </a:pPr>
            <a:endParaRPr lang="en-US" sz="18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647865" y="6614042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4872388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5AA6E34-298F-4481-929E-A490B64472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0229" y="0"/>
            <a:ext cx="7560342" cy="777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8625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9245600" cy="742950"/>
          </a:xfrm>
        </p:spPr>
        <p:txBody>
          <a:bodyPr/>
          <a:lstStyle/>
          <a:p>
            <a:r>
              <a:rPr lang="en-US" sz="2000" dirty="0"/>
              <a:t>Exercise: implement a function that performs binary search </a:t>
            </a:r>
          </a:p>
          <a:p>
            <a:r>
              <a:rPr lang="en-US" sz="1800" b="0" dirty="0"/>
              <a:t>This function takes two arguments: a pointer to the sorted array and the search item. If the search item is found, the function returns its index in the array. Otherwise, it returns -1.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647865" y="6614042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16CEA5B-3D9B-45B2-99E5-F737F05FFF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43080"/>
            <a:ext cx="10058400" cy="6194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6772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3. Sorting Algorithms (</a:t>
            </a:r>
            <a:r>
              <a:rPr lang="en-US" dirty="0">
                <a:hlinkClick r:id="rId2"/>
              </a:rPr>
              <a:t>http://visualgo.net/sorting</a:t>
            </a:r>
            <a:r>
              <a:rPr lang="en-US" dirty="0"/>
              <a:t>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444500" y="1362074"/>
            <a:ext cx="9245600" cy="5254625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Bubble Sort</a:t>
            </a:r>
            <a:r>
              <a:rPr lang="en-US" dirty="0"/>
              <a:t>: 1) compare items next to each other and swap them if needed; </a:t>
            </a:r>
          </a:p>
          <a:p>
            <a:pPr marL="0" indent="0">
              <a:buNone/>
            </a:pPr>
            <a:r>
              <a:rPr lang="en-US" dirty="0"/>
              <a:t>		        2) repeat this process until the entire array is sorted.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000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647865" y="6614042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CDDE1B-457A-5548-B2E6-B6BC657E86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00" y="2359256"/>
            <a:ext cx="9165516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52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3BE9AD7-1799-46B9-9E55-14A98EE21B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2843" y="0"/>
            <a:ext cx="8199259" cy="7772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CD312B1-31F1-4DBF-B73A-D5584F40BD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3018" y="6194068"/>
            <a:ext cx="3805382" cy="1578331"/>
          </a:xfrm>
          <a:prstGeom prst="rect">
            <a:avLst/>
          </a:prstGeom>
        </p:spPr>
      </p:pic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E42D4398-F5FD-46D1-8209-5BBACEDB29C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 rot="5400000">
            <a:off x="-2340201" y="3083633"/>
            <a:ext cx="6356034" cy="463033"/>
          </a:xfrm>
        </p:spPr>
        <p:txBody>
          <a:bodyPr/>
          <a:lstStyle/>
          <a:p>
            <a:r>
              <a:rPr lang="en-US" sz="2000" dirty="0"/>
              <a:t>Exercise: implement a function that performs bubble sort</a:t>
            </a:r>
          </a:p>
        </p:txBody>
      </p:sp>
    </p:spTree>
    <p:extLst>
      <p:ext uri="{BB962C8B-B14F-4D97-AF65-F5344CB8AC3E}">
        <p14:creationId xmlns:p14="http://schemas.microsoft.com/office/powerpoint/2010/main" val="3556183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44500" y="314321"/>
            <a:ext cx="9245600" cy="742950"/>
          </a:xfrm>
        </p:spPr>
        <p:txBody>
          <a:bodyPr/>
          <a:lstStyle/>
          <a:p>
            <a:r>
              <a:rPr lang="en-US" sz="2400" b="0" dirty="0"/>
              <a:t>Exercise: implement a function that interchanges two rows of a 5x5 matrix. The functions takes three arguments: pointer to the matrix, row number x and row number y.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444500" y="1496290"/>
            <a:ext cx="9245600" cy="5092700"/>
          </a:xfrm>
        </p:spPr>
        <p:txBody>
          <a:bodyPr/>
          <a:lstStyle/>
          <a:p>
            <a:pPr marL="0" indent="0">
              <a:buNone/>
            </a:pPr>
            <a:r>
              <a:rPr lang="en-US" sz="2000" b="1" dirty="0">
                <a:latin typeface="Courier" pitchFamily="2" charset="0"/>
              </a:rPr>
              <a:t>#define SIZE 5</a:t>
            </a:r>
          </a:p>
          <a:p>
            <a:pPr marL="0" indent="0">
              <a:buNone/>
            </a:pPr>
            <a:r>
              <a:rPr lang="en-US" sz="2000" b="1" dirty="0">
                <a:latin typeface="Courier" pitchFamily="2" charset="0"/>
              </a:rPr>
              <a:t>void </a:t>
            </a:r>
            <a:r>
              <a:rPr lang="en-US" sz="2000" b="1" dirty="0" err="1">
                <a:latin typeface="Courier" pitchFamily="2" charset="0"/>
              </a:rPr>
              <a:t>row_interchange</a:t>
            </a:r>
            <a:r>
              <a:rPr lang="en-US" sz="2000" b="1" dirty="0">
                <a:latin typeface="Courier" pitchFamily="2" charset="0"/>
              </a:rPr>
              <a:t>(</a:t>
            </a:r>
            <a:r>
              <a:rPr lang="en-US" sz="2000" b="1" dirty="0" err="1">
                <a:latin typeface="Courier" pitchFamily="2" charset="0"/>
              </a:rPr>
              <a:t>int</a:t>
            </a:r>
            <a:r>
              <a:rPr lang="en-US" sz="2000" b="1" dirty="0">
                <a:latin typeface="Courier" pitchFamily="2" charset="0"/>
              </a:rPr>
              <a:t> matrix[SIZE][SIZE], </a:t>
            </a:r>
            <a:r>
              <a:rPr lang="en-US" sz="2000" b="1" dirty="0" err="1">
                <a:latin typeface="Courier" pitchFamily="2" charset="0"/>
              </a:rPr>
              <a:t>int</a:t>
            </a:r>
            <a:r>
              <a:rPr lang="en-US" sz="2000" b="1" dirty="0">
                <a:latin typeface="Courier" pitchFamily="2" charset="0"/>
              </a:rPr>
              <a:t> x, </a:t>
            </a:r>
            <a:r>
              <a:rPr lang="en-US" sz="2000" b="1" dirty="0" err="1">
                <a:latin typeface="Courier" pitchFamily="2" charset="0"/>
              </a:rPr>
              <a:t>int</a:t>
            </a:r>
            <a:r>
              <a:rPr lang="en-US" sz="2000" b="1" dirty="0">
                <a:latin typeface="Courier" pitchFamily="2" charset="0"/>
              </a:rPr>
              <a:t> y){</a:t>
            </a:r>
          </a:p>
          <a:p>
            <a:pPr marL="0" indent="0">
              <a:buNone/>
            </a:pPr>
            <a:endParaRPr lang="en-US" sz="2000" b="1" dirty="0">
              <a:latin typeface="Courier" pitchFamily="2" charset="0"/>
            </a:endParaRPr>
          </a:p>
          <a:p>
            <a:pPr marL="0" indent="0">
              <a:buNone/>
            </a:pPr>
            <a:r>
              <a:rPr lang="en-US" sz="2000" b="1" dirty="0">
                <a:latin typeface="Courier" pitchFamily="2" charset="0"/>
              </a:rPr>
              <a:t>}</a:t>
            </a:r>
          </a:p>
          <a:p>
            <a:pPr marL="0" indent="0">
              <a:buNone/>
            </a:pPr>
            <a:endParaRPr lang="en-US" sz="2000" b="1" dirty="0">
              <a:latin typeface="Courier" pitchFamily="2" charset="0"/>
            </a:endParaRPr>
          </a:p>
          <a:p>
            <a:pPr marL="0" indent="0">
              <a:buNone/>
            </a:pPr>
            <a:r>
              <a:rPr lang="en-US" sz="2000" b="1" dirty="0">
                <a:solidFill>
                  <a:srgbClr val="FF0000"/>
                </a:solidFill>
                <a:latin typeface="Courier" pitchFamily="2" charset="0"/>
              </a:rPr>
              <a:t>Note:</a:t>
            </a:r>
          </a:p>
          <a:p>
            <a:pPr lvl="1"/>
            <a:r>
              <a:rPr lang="en-US" sz="2400" dirty="0"/>
              <a:t>2D arrays</a:t>
            </a:r>
          </a:p>
          <a:p>
            <a:pPr lvl="2"/>
            <a:r>
              <a:rPr lang="en-US" sz="2400" dirty="0"/>
              <a:t>&lt;type&gt; &lt;name&gt; [&lt;dim1&gt;][&lt;dim2&gt;];</a:t>
            </a:r>
          </a:p>
          <a:p>
            <a:pPr lvl="2"/>
            <a:r>
              <a:rPr lang="en-US" sz="2400" dirty="0"/>
              <a:t>e.g., int matrix[5][5];</a:t>
            </a:r>
          </a:p>
          <a:p>
            <a:pPr marL="0" lvl="0" indent="0" defTabSz="914400">
              <a:spcBef>
                <a:spcPts val="0"/>
              </a:spcBef>
              <a:buNone/>
              <a:defRPr/>
            </a:pPr>
            <a:endParaRPr lang="en-US" dirty="0"/>
          </a:p>
          <a:p>
            <a:pPr marL="0" lvl="0" indent="0" defTabSz="914400">
              <a:spcBef>
                <a:spcPts val="0"/>
              </a:spcBef>
              <a:buNone/>
              <a:defRPr/>
            </a:pPr>
            <a:r>
              <a:rPr lang="en-US" dirty="0"/>
              <a:t>*multi-dimensional array is stored in </a:t>
            </a:r>
            <a:r>
              <a:rPr lang="en-US" dirty="0">
                <a:solidFill>
                  <a:srgbClr val="FF0000"/>
                </a:solidFill>
              </a:rPr>
              <a:t>row-major</a:t>
            </a:r>
            <a:r>
              <a:rPr lang="en-US" dirty="0"/>
              <a:t> order</a:t>
            </a:r>
          </a:p>
          <a:p>
            <a:pPr marL="0" lvl="0" indent="0" defTabSz="914400">
              <a:spcBef>
                <a:spcPts val="0"/>
              </a:spcBef>
              <a:buNone/>
              <a:defRPr/>
            </a:pPr>
            <a:r>
              <a:rPr lang="en-US" dirty="0"/>
              <a:t>        linear index =  row x (width of row) + col</a:t>
            </a:r>
          </a:p>
          <a:p>
            <a:pPr marL="0" lvl="0" indent="0" defTabSz="914400">
              <a:spcBef>
                <a:spcPts val="0"/>
              </a:spcBef>
              <a:buNone/>
              <a:defRPr/>
            </a:pPr>
            <a:r>
              <a:rPr lang="en-US" dirty="0"/>
              <a:t>                          (i.e.  matrix[3][2] = 3*5+2 = 17)</a:t>
            </a:r>
          </a:p>
          <a:p>
            <a:pPr marL="0" indent="0">
              <a:buNone/>
            </a:pPr>
            <a:endParaRPr lang="en-US" sz="2000" b="1" dirty="0">
              <a:latin typeface="Courier" pitchFamily="2" charset="0"/>
            </a:endParaRPr>
          </a:p>
          <a:p>
            <a:pPr marL="0" indent="0">
              <a:buNone/>
            </a:pPr>
            <a:endParaRPr lang="en-US" sz="2000" b="1" dirty="0">
              <a:latin typeface="Courier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0D172E-8AA0-DD43-AECD-2AD854667A77}"/>
              </a:ext>
            </a:extLst>
          </p:cNvPr>
          <p:cNvSpPr txBox="1"/>
          <p:nvPr/>
        </p:nvSpPr>
        <p:spPr>
          <a:xfrm>
            <a:off x="9647865" y="6614042"/>
            <a:ext cx="4443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1669162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3BAA7C-7A21-BA49-A8C4-5D78AB0F674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06400" y="129309"/>
            <a:ext cx="9245600" cy="6284191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Insertion Sort</a:t>
            </a:r>
            <a:r>
              <a:rPr lang="en-US" dirty="0"/>
              <a:t>: </a:t>
            </a:r>
          </a:p>
          <a:p>
            <a:pPr marL="0" indent="0">
              <a:buNone/>
            </a:pPr>
            <a:r>
              <a:rPr lang="en-US" dirty="0"/>
              <a:t>			1) remove item from array, insert it at the proper location in the 			     sorted part by shifting other items;</a:t>
            </a:r>
          </a:p>
          <a:p>
            <a:pPr marL="0" indent="0">
              <a:buNone/>
            </a:pPr>
            <a:r>
              <a:rPr lang="en-US" dirty="0"/>
              <a:t>			2) repeat this process until the end of array is reach.</a:t>
            </a:r>
          </a:p>
          <a:p>
            <a:pPr marL="0" indent="0">
              <a:buNone/>
            </a:pPr>
            <a:endParaRPr lang="en-US" sz="1000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DF44B4-37FC-7647-A7A8-C10D9E086E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5510" y="1931872"/>
            <a:ext cx="6184659" cy="49714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8D165C2-328A-6140-A982-69DD05AC7AAE}"/>
              </a:ext>
            </a:extLst>
          </p:cNvPr>
          <p:cNvSpPr txBox="1"/>
          <p:nvPr/>
        </p:nvSpPr>
        <p:spPr>
          <a:xfrm>
            <a:off x="9647865" y="6614042"/>
            <a:ext cx="4443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29574137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 rot="5400000">
            <a:off x="-2856637" y="2856638"/>
            <a:ext cx="6456223" cy="742950"/>
          </a:xfrm>
        </p:spPr>
        <p:txBody>
          <a:bodyPr/>
          <a:lstStyle/>
          <a:p>
            <a:r>
              <a:rPr lang="en-US" sz="2000" dirty="0"/>
              <a:t>Exercise: implement a function that performs insertion sort</a:t>
            </a:r>
          </a:p>
          <a:p>
            <a:endParaRPr lang="en-US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9647865" y="6614042"/>
            <a:ext cx="4443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12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CECBBAA-B004-4185-B078-DE2C17AA1C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871" y="0"/>
            <a:ext cx="7153275" cy="6934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7CEF08B-5F48-433D-BFB0-14EB452E1C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5235" y="6253245"/>
            <a:ext cx="3940801" cy="1522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026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5267062-F618-448C-86C3-DF4E1B5F91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353550" cy="76962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BBF85C5-63D1-4116-BA5E-60759CFF4E63}"/>
              </a:ext>
            </a:extLst>
          </p:cNvPr>
          <p:cNvSpPr/>
          <p:nvPr/>
        </p:nvSpPr>
        <p:spPr>
          <a:xfrm>
            <a:off x="692727" y="868218"/>
            <a:ext cx="8054109" cy="286327"/>
          </a:xfrm>
          <a:prstGeom prst="rect">
            <a:avLst/>
          </a:prstGeom>
          <a:gradFill>
            <a:gsLst>
              <a:gs pos="59000">
                <a:schemeClr val="bg2">
                  <a:alpha val="0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9804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766D1A1-7068-4498-97E4-E65D7973FCF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3417455" cy="581891"/>
          </a:xfrm>
        </p:spPr>
        <p:txBody>
          <a:bodyPr/>
          <a:lstStyle/>
          <a:p>
            <a:r>
              <a:rPr lang="en-US" sz="1800" dirty="0"/>
              <a:t>main Function (continue..)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BD45E9-23DD-48DF-8F56-551255888E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6502"/>
            <a:ext cx="8162925" cy="28384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976763D-22C3-42F2-A88F-C9D39AB095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770452"/>
            <a:ext cx="10058400" cy="3205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1296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A37E7ED-D9D4-40CB-9E31-1F98B7E581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94"/>
          <a:stretch/>
        </p:blipFill>
        <p:spPr>
          <a:xfrm>
            <a:off x="526473" y="736455"/>
            <a:ext cx="8050068" cy="314325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9072E1C-1C24-4184-87A8-69176A1E78B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6400" y="247650"/>
            <a:ext cx="9245600" cy="361950"/>
          </a:xfrm>
        </p:spPr>
        <p:txBody>
          <a:bodyPr/>
          <a:lstStyle/>
          <a:p>
            <a:r>
              <a:rPr lang="en-US" sz="1800" dirty="0"/>
              <a:t>Function without pointer argument: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250CAF-B305-4E79-A5AC-513C89C592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47641"/>
            <a:ext cx="10058400" cy="3877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1612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Pointers &amp; Array Recap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444500" y="1481695"/>
            <a:ext cx="9245600" cy="4826000"/>
          </a:xfrm>
        </p:spPr>
        <p:txBody>
          <a:bodyPr/>
          <a:lstStyle/>
          <a:p>
            <a:r>
              <a:rPr lang="en-US" dirty="0"/>
              <a:t>Reverse an integer array: void </a:t>
            </a:r>
            <a:r>
              <a:rPr lang="en-US" dirty="0" err="1"/>
              <a:t>array_reverse</a:t>
            </a:r>
            <a:r>
              <a:rPr lang="en-US" dirty="0"/>
              <a:t>(int array[], int size);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Index:	 0	   1	     2	      3    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Index:	 0	   1	     2	      3       4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647865" y="6614042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C615EBB-D238-8B49-9F02-D704954CDF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9770555"/>
              </p:ext>
            </p:extLst>
          </p:nvPr>
        </p:nvGraphicFramePr>
        <p:xfrm>
          <a:off x="1442027" y="2080490"/>
          <a:ext cx="2405148" cy="510309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601287">
                  <a:extLst>
                    <a:ext uri="{9D8B030D-6E8A-4147-A177-3AD203B41FA5}">
                      <a16:colId xmlns:a16="http://schemas.microsoft.com/office/drawing/2014/main" val="2283151840"/>
                    </a:ext>
                  </a:extLst>
                </a:gridCol>
                <a:gridCol w="601287">
                  <a:extLst>
                    <a:ext uri="{9D8B030D-6E8A-4147-A177-3AD203B41FA5}">
                      <a16:colId xmlns:a16="http://schemas.microsoft.com/office/drawing/2014/main" val="365104742"/>
                    </a:ext>
                  </a:extLst>
                </a:gridCol>
                <a:gridCol w="601287">
                  <a:extLst>
                    <a:ext uri="{9D8B030D-6E8A-4147-A177-3AD203B41FA5}">
                      <a16:colId xmlns:a16="http://schemas.microsoft.com/office/drawing/2014/main" val="2000798351"/>
                    </a:ext>
                  </a:extLst>
                </a:gridCol>
                <a:gridCol w="601287">
                  <a:extLst>
                    <a:ext uri="{9D8B030D-6E8A-4147-A177-3AD203B41FA5}">
                      <a16:colId xmlns:a16="http://schemas.microsoft.com/office/drawing/2014/main" val="4030735998"/>
                    </a:ext>
                  </a:extLst>
                </a:gridCol>
              </a:tblGrid>
              <a:tr h="51030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1352933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8C56ECC-1CAE-0042-98E7-06905B15C9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4192902"/>
              </p:ext>
            </p:extLst>
          </p:nvPr>
        </p:nvGraphicFramePr>
        <p:xfrm>
          <a:off x="1442026" y="4085568"/>
          <a:ext cx="3006435" cy="510309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601287">
                  <a:extLst>
                    <a:ext uri="{9D8B030D-6E8A-4147-A177-3AD203B41FA5}">
                      <a16:colId xmlns:a16="http://schemas.microsoft.com/office/drawing/2014/main" val="2283151840"/>
                    </a:ext>
                  </a:extLst>
                </a:gridCol>
                <a:gridCol w="601287">
                  <a:extLst>
                    <a:ext uri="{9D8B030D-6E8A-4147-A177-3AD203B41FA5}">
                      <a16:colId xmlns:a16="http://schemas.microsoft.com/office/drawing/2014/main" val="365104742"/>
                    </a:ext>
                  </a:extLst>
                </a:gridCol>
                <a:gridCol w="601287">
                  <a:extLst>
                    <a:ext uri="{9D8B030D-6E8A-4147-A177-3AD203B41FA5}">
                      <a16:colId xmlns:a16="http://schemas.microsoft.com/office/drawing/2014/main" val="2000798351"/>
                    </a:ext>
                  </a:extLst>
                </a:gridCol>
                <a:gridCol w="601287">
                  <a:extLst>
                    <a:ext uri="{9D8B030D-6E8A-4147-A177-3AD203B41FA5}">
                      <a16:colId xmlns:a16="http://schemas.microsoft.com/office/drawing/2014/main" val="4030735998"/>
                    </a:ext>
                  </a:extLst>
                </a:gridCol>
                <a:gridCol w="601287">
                  <a:extLst>
                    <a:ext uri="{9D8B030D-6E8A-4147-A177-3AD203B41FA5}">
                      <a16:colId xmlns:a16="http://schemas.microsoft.com/office/drawing/2014/main" val="2617314346"/>
                    </a:ext>
                  </a:extLst>
                </a:gridCol>
              </a:tblGrid>
              <a:tr h="51030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13529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124980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7D24A92-EF90-40B6-BF66-EE47570794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9850" y="0"/>
            <a:ext cx="7638700" cy="777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6240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2BF803B-C0F1-4FBA-9562-CFD80BDFB4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545" y="1050347"/>
            <a:ext cx="6553200" cy="48958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1A1290F-345F-4A5E-A011-04B16F35319B}"/>
              </a:ext>
            </a:extLst>
          </p:cNvPr>
          <p:cNvSpPr txBox="1"/>
          <p:nvPr/>
        </p:nvSpPr>
        <p:spPr>
          <a:xfrm>
            <a:off x="249382" y="6567055"/>
            <a:ext cx="96427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How about reversing a string of unknown size? See the Text, page 445 (code on </a:t>
            </a:r>
            <a:r>
              <a:rPr lang="en-US" b="1" dirty="0" err="1">
                <a:solidFill>
                  <a:srgbClr val="002060"/>
                </a:solidFill>
              </a:rPr>
              <a:t>github</a:t>
            </a:r>
            <a:r>
              <a:rPr lang="en-US" b="1" dirty="0">
                <a:solidFill>
                  <a:srgbClr val="002060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151844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Multi-dimensional Arrays Recap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int</a:t>
            </a:r>
            <a:r>
              <a:rPr lang="en-US" dirty="0"/>
              <a:t> a [2][3];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 memory				index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	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* multi-dimensional array is stored in </a:t>
            </a:r>
            <a:r>
              <a:rPr lang="en-US" b="1" dirty="0">
                <a:solidFill>
                  <a:srgbClr val="C00000"/>
                </a:solidFill>
              </a:rPr>
              <a:t>row-major</a:t>
            </a:r>
            <a:r>
              <a:rPr lang="en-US" dirty="0"/>
              <a:t> order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/>
          </p:nvPr>
        </p:nvGraphicFramePr>
        <p:xfrm>
          <a:off x="2463800" y="1397000"/>
          <a:ext cx="6705600" cy="11887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76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2060"/>
                          </a:solidFill>
                        </a:rPr>
                        <a:t>Column 1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2060"/>
                          </a:solidFill>
                        </a:rPr>
                        <a:t>Column 2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2060"/>
                          </a:solidFill>
                        </a:rPr>
                        <a:t>Column 3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2060"/>
                          </a:solidFill>
                        </a:rPr>
                        <a:t>Row 1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2060"/>
                          </a:solidFill>
                        </a:rPr>
                        <a:t>a[0][0]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2060"/>
                          </a:solidFill>
                        </a:rPr>
                        <a:t>a[0][1]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2060"/>
                          </a:solidFill>
                        </a:rPr>
                        <a:t>a[0][2]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2060"/>
                          </a:solidFill>
                        </a:rPr>
                        <a:t>Row 2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2060"/>
                          </a:solidFill>
                        </a:rPr>
                        <a:t>a[1][0]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2060"/>
                          </a:solidFill>
                        </a:rPr>
                        <a:t>a[1][1]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2060"/>
                          </a:solidFill>
                        </a:rPr>
                        <a:t>a[1][2]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/>
          </p:nvPr>
        </p:nvGraphicFramePr>
        <p:xfrm>
          <a:off x="3035300" y="3225800"/>
          <a:ext cx="1676400" cy="31699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76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a[0][0]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a[0][1]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a[0][2]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a[1][0]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a[1][1]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a[1][2]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9647865" y="6614042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1F8DED6-E20B-A04C-B1EF-A41878012C4A}"/>
              </a:ext>
            </a:extLst>
          </p:cNvPr>
          <p:cNvSpPr txBox="1"/>
          <p:nvPr/>
        </p:nvSpPr>
        <p:spPr>
          <a:xfrm>
            <a:off x="5278582" y="3602179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D534E2-C057-DA4B-947C-2F166B0685E1}"/>
              </a:ext>
            </a:extLst>
          </p:cNvPr>
          <p:cNvSpPr txBox="1"/>
          <p:nvPr/>
        </p:nvSpPr>
        <p:spPr>
          <a:xfrm>
            <a:off x="5294884" y="4003645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6C6606-1204-E64C-BAA3-A24D70A03DC8}"/>
              </a:ext>
            </a:extLst>
          </p:cNvPr>
          <p:cNvSpPr txBox="1"/>
          <p:nvPr/>
        </p:nvSpPr>
        <p:spPr>
          <a:xfrm>
            <a:off x="5294884" y="4395989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8CBB06B-D3B7-FA4E-9E17-34B18EA92707}"/>
              </a:ext>
            </a:extLst>
          </p:cNvPr>
          <p:cNvSpPr txBox="1"/>
          <p:nvPr/>
        </p:nvSpPr>
        <p:spPr>
          <a:xfrm>
            <a:off x="5294884" y="4794770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432DF9C-C3C8-F04E-BEBF-FD155D14B688}"/>
              </a:ext>
            </a:extLst>
          </p:cNvPr>
          <p:cNvSpPr txBox="1"/>
          <p:nvPr/>
        </p:nvSpPr>
        <p:spPr>
          <a:xfrm>
            <a:off x="5292516" y="5220159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FC1F0F9-70D8-3049-ACFD-1D6E8C23C806}"/>
              </a:ext>
            </a:extLst>
          </p:cNvPr>
          <p:cNvSpPr txBox="1"/>
          <p:nvPr/>
        </p:nvSpPr>
        <p:spPr>
          <a:xfrm>
            <a:off x="5292516" y="5612503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796003938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Slid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Secondary Slid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20296</TotalTime>
  <Words>657</Words>
  <Application>Microsoft Office PowerPoint</Application>
  <PresentationFormat>Custom</PresentationFormat>
  <Paragraphs>190</Paragraphs>
  <Slides>21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21</vt:i4>
      </vt:variant>
    </vt:vector>
  </HeadingPairs>
  <TitlesOfParts>
    <vt:vector size="31" baseType="lpstr">
      <vt:lpstr>Arial</vt:lpstr>
      <vt:lpstr>Arial Narrow</vt:lpstr>
      <vt:lpstr>Calibri</vt:lpstr>
      <vt:lpstr>Courier</vt:lpstr>
      <vt:lpstr>Droid Sans</vt:lpstr>
      <vt:lpstr>Droid Sans Pro</vt:lpstr>
      <vt:lpstr>OfficinaSansITCStd Book</vt:lpstr>
      <vt:lpstr>Wingdings</vt:lpstr>
      <vt:lpstr>Cover Slide</vt:lpstr>
      <vt:lpstr>Secondary Slide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WINTERAVEN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Debby Winter</dc:creator>
  <cp:lastModifiedBy>Ujjal Bhowmik</cp:lastModifiedBy>
  <cp:revision>1377</cp:revision>
  <cp:lastPrinted>2018-03-01T12:18:12Z</cp:lastPrinted>
  <dcterms:created xsi:type="dcterms:W3CDTF">2014-02-04T22:50:07Z</dcterms:created>
  <dcterms:modified xsi:type="dcterms:W3CDTF">2019-02-28T20:40:38Z</dcterms:modified>
</cp:coreProperties>
</file>